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9" r:id="rId5"/>
    <p:sldId id="270" r:id="rId6"/>
    <p:sldId id="259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B99A"/>
    <a:srgbClr val="800000"/>
    <a:srgbClr val="801620"/>
    <a:srgbClr val="CDA794"/>
    <a:srgbClr val="DBB599"/>
    <a:srgbClr val="E1B899"/>
    <a:srgbClr val="811822"/>
    <a:srgbClr val="F2AA84"/>
    <a:srgbClr val="690934"/>
    <a:srgbClr val="A373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91EE92-5EB6-25B1-2275-AFC08C18C456}" v="731" dt="2024-11-09T08:52:36.142"/>
    <p1510:client id="{A69C0417-23BA-1281-B760-555C84125AF0}" v="17" dt="2024-11-11T04:32:59.451"/>
    <p1510:client id="{B0FB9550-2543-ED2E-7A32-104B6B4631CB}" v="216" dt="2024-11-10T13:44:39.4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png>
</file>

<file path=ppt/media/image13.png>
</file>

<file path=ppt/media/image2.jpeg>
</file>

<file path=ppt/media/image3.jpeg>
</file>

<file path=ppt/media/image4.png>
</file>

<file path=ppt/media/image5.jpeg>
</file>

<file path=ppt/media/image6.jpeg>
</file>

<file path=ppt/media/image7.gif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sz="6600" b="1" i="1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800000"/>
                </a:highlight>
              </a:rPr>
              <a:t>CRYPTOCURRENCY</a:t>
            </a:r>
            <a:endParaRPr lang="en-US" sz="6600" b="1" i="1">
              <a:solidFill>
                <a:schemeClr val="accent2">
                  <a:lumMod val="60000"/>
                  <a:lumOff val="40000"/>
                </a:schemeClr>
              </a:solidFill>
              <a:highlight>
                <a:srgbClr val="C0C0C0"/>
              </a:highligh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solidFill>
                  <a:srgbClr val="801620"/>
                </a:solidFill>
                <a:highlight>
                  <a:srgbClr val="F2AA84"/>
                </a:highlight>
                <a:latin typeface="Calibri"/>
                <a:cs typeface="Calibri"/>
              </a:rPr>
              <a:t>Analyzing trends in the cryptocurrency market using Power BI</a:t>
            </a:r>
            <a:endParaRPr lang="en-US">
              <a:solidFill>
                <a:srgbClr val="801620"/>
              </a:solidFill>
              <a:highlight>
                <a:srgbClr val="F2AA84"/>
              </a:highlight>
            </a:endParaRPr>
          </a:p>
          <a:p>
            <a:r>
              <a:rPr lang="en-US" dirty="0">
                <a:solidFill>
                  <a:srgbClr val="801620"/>
                </a:solidFill>
                <a:highlight>
                  <a:srgbClr val="F2AA84"/>
                </a:highlight>
              </a:rPr>
              <a:t>-by SAVITHA</a:t>
            </a:r>
            <a:endParaRPr lang="en-US">
              <a:solidFill>
                <a:srgbClr val="801620"/>
              </a:solidFill>
              <a:highlight>
                <a:srgbClr val="F2AA84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91793-F72E-9E47-4CDB-4388F73217B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248433"/>
            <a:ext cx="10414457" cy="68738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801620"/>
                </a:solidFill>
                <a:highlight>
                  <a:srgbClr val="CDA794"/>
                </a:highlight>
              </a:rPr>
              <a:t>Insights and Recommendations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91F9C-88B0-A67A-4C18-F9A2605538C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3965" y="1232466"/>
            <a:ext cx="11401816" cy="4804035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2400" b="1" dirty="0">
                <a:solidFill>
                  <a:srgbClr val="DBB599"/>
                </a:solidFill>
                <a:highlight>
                  <a:srgbClr val="800000"/>
                </a:highlight>
                <a:ea typeface="+mn-lt"/>
                <a:cs typeface="+mn-lt"/>
              </a:rPr>
              <a:t>Visualizations and Key Insights:</a:t>
            </a:r>
            <a:endParaRPr lang="en-US" sz="2400" b="1">
              <a:solidFill>
                <a:srgbClr val="DBB599"/>
              </a:solidFill>
              <a:highlight>
                <a:srgbClr val="800000"/>
              </a:highlight>
            </a:endParaRPr>
          </a:p>
          <a:p>
            <a:endParaRPr lang="en-US" sz="1800" dirty="0">
              <a:solidFill>
                <a:srgbClr val="DBB599"/>
              </a:solidFill>
              <a:highlight>
                <a:srgbClr val="800000"/>
              </a:highlight>
              <a:ea typeface="+mn-lt"/>
              <a:cs typeface="+mn-lt"/>
            </a:endParaRPr>
          </a:p>
          <a:p>
            <a:r>
              <a:rPr lang="en-US" sz="2000" b="1" dirty="0">
                <a:solidFill>
                  <a:srgbClr val="DBB599"/>
                </a:solidFill>
                <a:highlight>
                  <a:srgbClr val="800000"/>
                </a:highlight>
                <a:ea typeface="+mn-lt"/>
                <a:cs typeface="+mn-lt"/>
              </a:rPr>
              <a:t>Price Trend Visualization:</a:t>
            </a:r>
            <a:endParaRPr lang="en-US" sz="2000" b="1">
              <a:solidFill>
                <a:srgbClr val="DBB599"/>
              </a:solidFill>
              <a:highlight>
                <a:srgbClr val="800000"/>
              </a:highlight>
            </a:endParaRPr>
          </a:p>
          <a:p>
            <a:pPr lvl="1"/>
            <a:r>
              <a:rPr lang="en-US" sz="2000" dirty="0">
                <a:solidFill>
                  <a:srgbClr val="DBB599"/>
                </a:solidFill>
                <a:highlight>
                  <a:srgbClr val="800000"/>
                </a:highlight>
                <a:ea typeface="+mn-lt"/>
                <a:cs typeface="+mn-lt"/>
              </a:rPr>
              <a:t>Explain how line charts or area charts of the open, close, high, and low prices over time can help users understand the fluctuations and potential points of growth or decline.</a:t>
            </a:r>
            <a:endParaRPr lang="en-US" sz="2000">
              <a:solidFill>
                <a:srgbClr val="DBB599"/>
              </a:solidFill>
              <a:highlight>
                <a:srgbClr val="800000"/>
              </a:highlight>
            </a:endParaRPr>
          </a:p>
          <a:p>
            <a:pPr lvl="1"/>
            <a:r>
              <a:rPr lang="en-US" sz="2000" b="1" dirty="0">
                <a:solidFill>
                  <a:srgbClr val="DBB599"/>
                </a:solidFill>
                <a:highlight>
                  <a:srgbClr val="800000"/>
                </a:highlight>
                <a:ea typeface="+mn-lt"/>
                <a:cs typeface="+mn-lt"/>
              </a:rPr>
              <a:t>Insight</a:t>
            </a:r>
            <a:r>
              <a:rPr lang="en-US" sz="2000" dirty="0">
                <a:solidFill>
                  <a:srgbClr val="DBB599"/>
                </a:solidFill>
                <a:highlight>
                  <a:srgbClr val="800000"/>
                </a:highlight>
                <a:ea typeface="+mn-lt"/>
                <a:cs typeface="+mn-lt"/>
              </a:rPr>
              <a:t>: Spot patterns like consistent rises or sharp drops, which may correspond to market or economic events.</a:t>
            </a:r>
            <a:endParaRPr lang="en-US" sz="2000">
              <a:solidFill>
                <a:srgbClr val="DBB599"/>
              </a:solidFill>
              <a:highlight>
                <a:srgbClr val="800000"/>
              </a:highlight>
            </a:endParaRPr>
          </a:p>
          <a:p>
            <a:r>
              <a:rPr lang="en-US" sz="2000" b="1" dirty="0">
                <a:solidFill>
                  <a:srgbClr val="DBB599"/>
                </a:solidFill>
                <a:highlight>
                  <a:srgbClr val="800000"/>
                </a:highlight>
                <a:ea typeface="+mn-lt"/>
                <a:cs typeface="+mn-lt"/>
              </a:rPr>
              <a:t>Volume and Market Cap Analysis:</a:t>
            </a:r>
            <a:endParaRPr lang="en-US" sz="2000" b="1">
              <a:solidFill>
                <a:srgbClr val="DBB599"/>
              </a:solidFill>
              <a:highlight>
                <a:srgbClr val="800000"/>
              </a:highlight>
            </a:endParaRPr>
          </a:p>
          <a:p>
            <a:pPr lvl="1"/>
            <a:r>
              <a:rPr lang="en-US" sz="2000" dirty="0">
                <a:solidFill>
                  <a:srgbClr val="DBB599"/>
                </a:solidFill>
                <a:highlight>
                  <a:srgbClr val="800000"/>
                </a:highlight>
                <a:ea typeface="+mn-lt"/>
                <a:cs typeface="+mn-lt"/>
              </a:rPr>
              <a:t>Use bar charts or line graphs to show the trading volume and market cap, identifying periods of intense trading or significant market growth.</a:t>
            </a:r>
            <a:endParaRPr lang="en-US" sz="2000">
              <a:solidFill>
                <a:srgbClr val="DBB599"/>
              </a:solidFill>
              <a:highlight>
                <a:srgbClr val="800000"/>
              </a:highlight>
            </a:endParaRPr>
          </a:p>
          <a:p>
            <a:pPr lvl="1"/>
            <a:r>
              <a:rPr lang="en-US" sz="2000" b="1" dirty="0">
                <a:solidFill>
                  <a:srgbClr val="DBB599"/>
                </a:solidFill>
                <a:highlight>
                  <a:srgbClr val="800000"/>
                </a:highlight>
                <a:ea typeface="+mn-lt"/>
                <a:cs typeface="+mn-lt"/>
              </a:rPr>
              <a:t>Insight</a:t>
            </a:r>
            <a:r>
              <a:rPr lang="en-US" sz="2000" dirty="0">
                <a:solidFill>
                  <a:srgbClr val="DBB599"/>
                </a:solidFill>
                <a:highlight>
                  <a:srgbClr val="800000"/>
                </a:highlight>
                <a:ea typeface="+mn-lt"/>
                <a:cs typeface="+mn-lt"/>
              </a:rPr>
              <a:t>: High volume can indicate increased investor interest, while a growing market cap may suggest strengthening confidence in the asset.</a:t>
            </a:r>
            <a:endParaRPr lang="en-US" sz="2000">
              <a:solidFill>
                <a:srgbClr val="DBB599"/>
              </a:solidFill>
              <a:highlight>
                <a:srgbClr val="800000"/>
              </a:highlight>
            </a:endParaRPr>
          </a:p>
          <a:p>
            <a:r>
              <a:rPr lang="en-US" sz="2000" b="1" dirty="0">
                <a:solidFill>
                  <a:srgbClr val="DBB599"/>
                </a:solidFill>
                <a:highlight>
                  <a:srgbClr val="800000"/>
                </a:highlight>
                <a:ea typeface="+mn-lt"/>
                <a:cs typeface="+mn-lt"/>
              </a:rPr>
              <a:t>Top Performing Cryptocurrencies</a:t>
            </a:r>
            <a:r>
              <a:rPr lang="en-US" sz="2000" dirty="0">
                <a:solidFill>
                  <a:srgbClr val="DBB599"/>
                </a:solidFill>
                <a:highlight>
                  <a:srgbClr val="800000"/>
                </a:highlight>
                <a:ea typeface="+mn-lt"/>
                <a:cs typeface="+mn-lt"/>
              </a:rPr>
              <a:t>:</a:t>
            </a:r>
            <a:endParaRPr lang="en-US" sz="2000">
              <a:solidFill>
                <a:srgbClr val="DBB599"/>
              </a:solidFill>
              <a:highlight>
                <a:srgbClr val="800000"/>
              </a:highlight>
            </a:endParaRPr>
          </a:p>
          <a:p>
            <a:pPr lvl="1"/>
            <a:r>
              <a:rPr lang="en-US" sz="2000" dirty="0">
                <a:solidFill>
                  <a:srgbClr val="DBB599"/>
                </a:solidFill>
                <a:highlight>
                  <a:srgbClr val="800000"/>
                </a:highlight>
                <a:ea typeface="+mn-lt"/>
                <a:cs typeface="+mn-lt"/>
              </a:rPr>
              <a:t>Visuals like bar charts or tables to compare different cryptocurrencies, helping users quickly identify the highest-performing assets.</a:t>
            </a:r>
            <a:endParaRPr lang="en-US" sz="2000">
              <a:solidFill>
                <a:srgbClr val="DBB599"/>
              </a:solidFill>
              <a:highlight>
                <a:srgbClr val="800000"/>
              </a:highlight>
            </a:endParaRPr>
          </a:p>
          <a:p>
            <a:pPr lvl="1"/>
            <a:r>
              <a:rPr lang="en-US" sz="2000" b="1" dirty="0">
                <a:solidFill>
                  <a:srgbClr val="DBB599"/>
                </a:solidFill>
                <a:highlight>
                  <a:srgbClr val="800000"/>
                </a:highlight>
                <a:ea typeface="+mn-lt"/>
                <a:cs typeface="+mn-lt"/>
              </a:rPr>
              <a:t>Insight</a:t>
            </a:r>
            <a:r>
              <a:rPr lang="en-US" sz="2000" dirty="0">
                <a:solidFill>
                  <a:srgbClr val="DBB599"/>
                </a:solidFill>
                <a:highlight>
                  <a:srgbClr val="800000"/>
                </a:highlight>
                <a:ea typeface="+mn-lt"/>
                <a:cs typeface="+mn-lt"/>
              </a:rPr>
              <a:t>: Focus on high-stability or fast-growing cryptocurrencies for potential investments.</a:t>
            </a:r>
            <a:endParaRPr lang="en-US" sz="2000">
              <a:solidFill>
                <a:srgbClr val="DBB599"/>
              </a:solidFill>
              <a:highlight>
                <a:srgbClr val="800000"/>
              </a:highlight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5617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13000" r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DB6A2-9D6A-863F-0963-58389AE54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800000"/>
                </a:solidFill>
                <a:highlight>
                  <a:srgbClr val="E3B99A"/>
                </a:highlight>
                <a:ea typeface="+mj-lt"/>
                <a:cs typeface="+mj-lt"/>
              </a:rPr>
              <a:t>Conclusion</a:t>
            </a:r>
            <a:endParaRPr lang="en-US" dirty="0">
              <a:solidFill>
                <a:srgbClr val="800000"/>
              </a:solidFill>
              <a:highlight>
                <a:srgbClr val="E3B99A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709B0-5A20-8822-DC47-B267C696F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790"/>
            <a:ext cx="10515600" cy="43722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Summary of Findings</a:t>
            </a:r>
            <a:r>
              <a:rPr lang="en-US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:</a:t>
            </a:r>
            <a:endParaRPr lang="en-US">
              <a:solidFill>
                <a:srgbClr val="E3B99A"/>
              </a:solidFill>
              <a:highlight>
                <a:srgbClr val="800000"/>
              </a:highlight>
            </a:endParaRPr>
          </a:p>
          <a:p>
            <a:r>
              <a:rPr lang="en-US" sz="2000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Recap key insights: summarize the main patterns observed, such as periods of high growth, consistent performers, and high volatility points.</a:t>
            </a:r>
            <a:endParaRPr lang="en-US" sz="2000">
              <a:solidFill>
                <a:srgbClr val="E3B99A"/>
              </a:solidFill>
              <a:highlight>
                <a:srgbClr val="800000"/>
              </a:highlight>
            </a:endParaRPr>
          </a:p>
          <a:p>
            <a:r>
              <a:rPr lang="en-US" sz="2000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Highlight trends and anomalies to show how they can influence strategic decisions.</a:t>
            </a:r>
            <a:endParaRPr lang="en-US" sz="2000" dirty="0">
              <a:solidFill>
                <a:srgbClr val="E3B99A"/>
              </a:solidFill>
              <a:highlight>
                <a:srgbClr val="800000"/>
              </a:highlight>
            </a:endParaRPr>
          </a:p>
          <a:p>
            <a:r>
              <a:rPr lang="en-US" b="1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Importance of Data Visualization</a:t>
            </a:r>
            <a:r>
              <a:rPr lang="en-US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:</a:t>
            </a:r>
            <a:endParaRPr lang="en-US" dirty="0">
              <a:solidFill>
                <a:srgbClr val="E3B99A"/>
              </a:solidFill>
              <a:highlight>
                <a:srgbClr val="800000"/>
              </a:highlight>
            </a:endParaRPr>
          </a:p>
          <a:p>
            <a:r>
              <a:rPr lang="en-US" sz="2000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Emphasize how visual tools help transform complex cryptocurrency data into actionable insights.</a:t>
            </a:r>
            <a:endParaRPr lang="en-US" sz="2000">
              <a:solidFill>
                <a:srgbClr val="E3B99A"/>
              </a:solidFill>
              <a:highlight>
                <a:srgbClr val="800000"/>
              </a:highlight>
            </a:endParaRPr>
          </a:p>
          <a:p>
            <a:r>
              <a:rPr lang="en-US" sz="2000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Mention that this dashboard allows users to interact with data, filter specific assets, and analyze both historical and real-time metrics for better decision-making.</a:t>
            </a:r>
            <a:endParaRPr lang="en-US" sz="2000" dirty="0">
              <a:solidFill>
                <a:srgbClr val="000000"/>
              </a:solidFill>
              <a:highlight>
                <a:srgbClr val="800000"/>
              </a:highlight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1517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BEE72-6415-94B1-BB52-BD10A25E0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6018"/>
          </a:xfrm>
        </p:spPr>
        <p:txBody>
          <a:bodyPr/>
          <a:lstStyle/>
          <a:p>
            <a:r>
              <a:rPr lang="en-US" dirty="0">
                <a:solidFill>
                  <a:srgbClr val="801620"/>
                </a:solidFill>
                <a:highlight>
                  <a:srgbClr val="E3B99A"/>
                </a:highlight>
                <a:ea typeface="+mj-lt"/>
                <a:cs typeface="+mj-lt"/>
              </a:rPr>
              <a:t>Power BI Report   - Page1</a:t>
            </a:r>
            <a:endParaRPr lang="en-US" dirty="0">
              <a:solidFill>
                <a:srgbClr val="801620"/>
              </a:solidFill>
              <a:highlight>
                <a:srgbClr val="E3B99A"/>
              </a:highlight>
            </a:endParaRP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B306F9A9-74DF-D48C-16C2-AA3DBA5848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2820" y="1377911"/>
            <a:ext cx="10506361" cy="4969676"/>
          </a:xfrm>
        </p:spPr>
      </p:pic>
    </p:spTree>
    <p:extLst>
      <p:ext uri="{BB962C8B-B14F-4D97-AF65-F5344CB8AC3E}">
        <p14:creationId xmlns:p14="http://schemas.microsoft.com/office/powerpoint/2010/main" val="835926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F3E8C-2573-B20C-E96B-0A40E710D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86836"/>
          </a:xfrm>
        </p:spPr>
        <p:txBody>
          <a:bodyPr/>
          <a:lstStyle/>
          <a:p>
            <a:r>
              <a:rPr lang="en-US" dirty="0">
                <a:solidFill>
                  <a:srgbClr val="801620"/>
                </a:solidFill>
                <a:highlight>
                  <a:srgbClr val="E3B99A"/>
                </a:highlight>
              </a:rPr>
              <a:t>Power BI Report - Page2</a:t>
            </a:r>
            <a:endParaRPr lang="en-US" dirty="0"/>
          </a:p>
        </p:txBody>
      </p:sp>
      <p:pic>
        <p:nvPicPr>
          <p:cNvPr id="4" name="Content Placeholder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79B7C207-CB30-FDF9-4C24-5E64F89518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1273" y="1449825"/>
            <a:ext cx="10691090" cy="5022120"/>
          </a:xfrm>
        </p:spPr>
      </p:pic>
    </p:spTree>
    <p:extLst>
      <p:ext uri="{BB962C8B-B14F-4D97-AF65-F5344CB8AC3E}">
        <p14:creationId xmlns:p14="http://schemas.microsoft.com/office/powerpoint/2010/main" val="10824925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77FD2-5A65-0225-DA7E-94FC2392F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44563"/>
          </a:xfrm>
        </p:spPr>
        <p:txBody>
          <a:bodyPr/>
          <a:lstStyle/>
          <a:p>
            <a:r>
              <a:rPr lang="en-US" dirty="0">
                <a:solidFill>
                  <a:srgbClr val="801620"/>
                </a:solidFill>
                <a:highlight>
                  <a:srgbClr val="E3B99A"/>
                </a:highlight>
              </a:rPr>
              <a:t>Power BI Report - Page3</a:t>
            </a:r>
            <a:endParaRPr lang="en-US" dirty="0"/>
          </a:p>
        </p:txBody>
      </p:sp>
      <p:pic>
        <p:nvPicPr>
          <p:cNvPr id="4" name="Content Placeholder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D15A654-A712-3E7B-1595-AFA0557A0C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2182" y="1304590"/>
            <a:ext cx="10263908" cy="4943135"/>
          </a:xfrm>
        </p:spPr>
      </p:pic>
    </p:spTree>
    <p:extLst>
      <p:ext uri="{BB962C8B-B14F-4D97-AF65-F5344CB8AC3E}">
        <p14:creationId xmlns:p14="http://schemas.microsoft.com/office/powerpoint/2010/main" val="33782919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1776A-AD0A-6477-7FEB-7ACA351D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E3B99A"/>
                </a:solidFill>
                <a:highlight>
                  <a:srgbClr val="800000"/>
                </a:highlight>
              </a:rPr>
              <a:t>THANK YOU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942147-B0B8-C52F-1838-F55040DD69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54420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09998-08DF-02DF-4892-48F8F9BE2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58550"/>
          </a:xfrm>
        </p:spPr>
        <p:txBody>
          <a:bodyPr/>
          <a:lstStyle/>
          <a:p>
            <a:r>
              <a:rPr lang="en-US" dirty="0">
                <a:solidFill>
                  <a:srgbClr val="801620"/>
                </a:solidFill>
                <a:highlight>
                  <a:srgbClr val="E3B99A"/>
                </a:highlight>
                <a:latin typeface="Calibri"/>
                <a:cs typeface="Calibri"/>
              </a:rPr>
              <a:t>Introduction </a:t>
            </a:r>
            <a:endParaRPr lang="en-US" dirty="0">
              <a:solidFill>
                <a:srgbClr val="80162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9FC39-A8D3-5E09-5E87-08E3184A9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0297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Overview of Cryptocurrency Importance</a:t>
            </a:r>
            <a:r>
              <a:rPr lang="en-US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:</a:t>
            </a:r>
            <a:endParaRPr lang="en-US">
              <a:solidFill>
                <a:srgbClr val="E3B99A"/>
              </a:solidFill>
              <a:highlight>
                <a:srgbClr val="800000"/>
              </a:highlight>
            </a:endParaRPr>
          </a:p>
          <a:p>
            <a:r>
              <a:rPr lang="en-US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Explain that cryptocurrencies represent a new era in digital finance, with the potential to disrupt traditional banking systems.</a:t>
            </a:r>
            <a:endParaRPr lang="en-US" dirty="0">
              <a:solidFill>
                <a:srgbClr val="E3B99A"/>
              </a:solidFill>
              <a:highlight>
                <a:srgbClr val="800000"/>
              </a:highlight>
            </a:endParaRPr>
          </a:p>
          <a:p>
            <a:r>
              <a:rPr lang="en-US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Mention the rapid growth and increasing adoption of cryptocurrencies worldwide, which makes understanding their behavior critical for investors, analysts, and enthusiasts.</a:t>
            </a:r>
            <a:endParaRPr lang="en-US">
              <a:solidFill>
                <a:srgbClr val="F2AA84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889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0377C-DAC5-D7CB-3A2C-4A3BEA63A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6878"/>
            <a:ext cx="10515600" cy="918468"/>
          </a:xfrm>
        </p:spPr>
        <p:txBody>
          <a:bodyPr/>
          <a:lstStyle/>
          <a:p>
            <a:r>
              <a:rPr lang="en-US" dirty="0">
                <a:solidFill>
                  <a:srgbClr val="801620"/>
                </a:solidFill>
                <a:highlight>
                  <a:srgbClr val="E3B99A"/>
                </a:highlight>
                <a:ea typeface="+mj-lt"/>
                <a:cs typeface="+mj-lt"/>
              </a:rPr>
              <a:t>Why Cryptocurrency?</a:t>
            </a:r>
            <a:endParaRPr lang="en-US">
              <a:solidFill>
                <a:srgbClr val="801620"/>
              </a:solidFill>
              <a:highlight>
                <a:srgbClr val="E3B99A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5E2FA-E9D2-440E-889B-6EF9EB2DB0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solidFill>
                  <a:srgbClr val="E3B99A"/>
                </a:solidFill>
                <a:highlight>
                  <a:srgbClr val="811822"/>
                </a:highlight>
                <a:ea typeface="+mn-lt"/>
                <a:cs typeface="+mn-lt"/>
              </a:rPr>
              <a:t>Why this Project?</a:t>
            </a:r>
            <a:r>
              <a:rPr lang="en-US" dirty="0">
                <a:solidFill>
                  <a:srgbClr val="E3B99A"/>
                </a:solidFill>
                <a:highlight>
                  <a:srgbClr val="811822"/>
                </a:highlight>
                <a:ea typeface="+mn-lt"/>
                <a:cs typeface="+mn-lt"/>
              </a:rPr>
              <a:t>:</a:t>
            </a:r>
            <a:endParaRPr lang="en-US">
              <a:solidFill>
                <a:srgbClr val="E3B99A"/>
              </a:solidFill>
              <a:highlight>
                <a:srgbClr val="811822"/>
              </a:highlight>
            </a:endParaRPr>
          </a:p>
          <a:p>
            <a:r>
              <a:rPr lang="en-US" dirty="0">
                <a:solidFill>
                  <a:srgbClr val="E3B99A"/>
                </a:solidFill>
                <a:highlight>
                  <a:srgbClr val="811822"/>
                </a:highlight>
                <a:ea typeface="+mn-lt"/>
                <a:cs typeface="+mn-lt"/>
              </a:rPr>
              <a:t>Describe how the volatility and market trends of cryptocurrencies can offer both high risk and high reward.</a:t>
            </a:r>
            <a:endParaRPr lang="en-US">
              <a:solidFill>
                <a:srgbClr val="E3B99A"/>
              </a:solidFill>
              <a:highlight>
                <a:srgbClr val="811822"/>
              </a:highlight>
            </a:endParaRPr>
          </a:p>
          <a:p>
            <a:r>
              <a:rPr lang="en-US" dirty="0">
                <a:solidFill>
                  <a:srgbClr val="E3B99A"/>
                </a:solidFill>
                <a:highlight>
                  <a:srgbClr val="811822"/>
                </a:highlight>
                <a:ea typeface="+mn-lt"/>
                <a:cs typeface="+mn-lt"/>
              </a:rPr>
              <a:t>Note that this dashboard is designed to help users visualize trends, understand market patterns, and make better decisions in this unpredictable field.</a:t>
            </a:r>
            <a:endParaRPr lang="en-US" dirty="0">
              <a:solidFill>
                <a:srgbClr val="E3B99A"/>
              </a:solidFill>
              <a:highlight>
                <a:srgbClr val="811822"/>
              </a:highlight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6568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6FD89-C515-3D97-CB5C-9A8CECA44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rgbClr val="801620"/>
                </a:solidFill>
                <a:highlight>
                  <a:srgbClr val="DBB599"/>
                </a:highlight>
              </a:rPr>
              <a:t>PAST Relevance</a:t>
            </a:r>
            <a:endParaRPr lang="en-US" sz="3200" dirty="0"/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2BB135-91E6-0121-3507-CDD852E39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2400" b="1" dirty="0">
                <a:solidFill>
                  <a:srgbClr val="E1B899"/>
                </a:solidFill>
                <a:highlight>
                  <a:srgbClr val="800000"/>
                </a:highlight>
              </a:rPr>
              <a:t>Past Relevance</a:t>
            </a:r>
            <a:r>
              <a:rPr lang="en-US" sz="2400" dirty="0">
                <a:solidFill>
                  <a:srgbClr val="E1B899"/>
                </a:solidFill>
                <a:highlight>
                  <a:srgbClr val="800000"/>
                </a:highlight>
              </a:rPr>
              <a:t>:</a:t>
            </a:r>
            <a:endParaRPr lang="en-US" sz="2400" dirty="0"/>
          </a:p>
          <a:p>
            <a:r>
              <a:rPr lang="en-US" sz="2400" b="1" dirty="0">
                <a:solidFill>
                  <a:srgbClr val="E1B899"/>
                </a:solidFill>
                <a:highlight>
                  <a:srgbClr val="800000"/>
                </a:highlight>
              </a:rPr>
              <a:t>Historical Data Analysis</a:t>
            </a:r>
            <a:r>
              <a:rPr lang="en-US" sz="2400" dirty="0">
                <a:solidFill>
                  <a:srgbClr val="E1B899"/>
                </a:solidFill>
                <a:highlight>
                  <a:srgbClr val="800000"/>
                </a:highlight>
              </a:rPr>
              <a:t>: Emphasize how historical data allows users to recognize long-term patterns, observe market cycles (e.g., bull and bear markets), and study the impact of past events on cryptocurrency prices.</a:t>
            </a:r>
            <a:endParaRPr lang="en-US" sz="2400" dirty="0"/>
          </a:p>
          <a:p>
            <a:r>
              <a:rPr lang="en-US" sz="2400" b="1" dirty="0">
                <a:solidFill>
                  <a:srgbClr val="E1B899"/>
                </a:solidFill>
                <a:highlight>
                  <a:srgbClr val="800000"/>
                </a:highlight>
              </a:rPr>
              <a:t>Key Insights from Past Data</a:t>
            </a:r>
            <a:r>
              <a:rPr lang="en-US" sz="2400" dirty="0">
                <a:solidFill>
                  <a:srgbClr val="E1B899"/>
                </a:solidFill>
                <a:highlight>
                  <a:srgbClr val="800000"/>
                </a:highlight>
              </a:rPr>
              <a:t>: For instance, users can identify specific periods where significant price movements occurred and understand factors influencing those changes.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03115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1B1CE-9FD1-1B09-4BEB-CE0A44463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rgbClr val="801620"/>
                </a:solidFill>
                <a:highlight>
                  <a:srgbClr val="DBB599"/>
                </a:highlight>
              </a:rPr>
              <a:t>PRESENT Relevance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FA2E0-4652-55A2-AC91-B1F43A0E6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b="1" dirty="0">
                <a:solidFill>
                  <a:srgbClr val="E1B899"/>
                </a:solidFill>
                <a:highlight>
                  <a:srgbClr val="800000"/>
                </a:highlight>
              </a:rPr>
              <a:t>Present Relevance</a:t>
            </a:r>
            <a:r>
              <a:rPr lang="en-US" sz="2400" dirty="0">
                <a:solidFill>
                  <a:srgbClr val="E1B899"/>
                </a:solidFill>
                <a:highlight>
                  <a:srgbClr val="800000"/>
                </a:highlight>
              </a:rPr>
              <a:t>:</a:t>
            </a:r>
            <a:endParaRPr lang="en-US" sz="2400" dirty="0"/>
          </a:p>
          <a:p>
            <a:r>
              <a:rPr lang="en-US" sz="2400" b="1" dirty="0">
                <a:solidFill>
                  <a:srgbClr val="E1B899"/>
                </a:solidFill>
                <a:highlight>
                  <a:srgbClr val="800000"/>
                </a:highlight>
              </a:rPr>
              <a:t>Real-Time Decision Making</a:t>
            </a:r>
            <a:r>
              <a:rPr lang="en-US" sz="2400" dirty="0">
                <a:solidFill>
                  <a:srgbClr val="E1B899"/>
                </a:solidFill>
                <a:highlight>
                  <a:srgbClr val="800000"/>
                </a:highlight>
              </a:rPr>
              <a:t>: Highlight how current data empowers users to make immediate, informed choices based on recent trends in price, volume, and market cap.</a:t>
            </a:r>
            <a:endParaRPr lang="en-US" sz="2400" dirty="0"/>
          </a:p>
          <a:p>
            <a:r>
              <a:rPr lang="en-US" sz="2400" b="1" dirty="0">
                <a:solidFill>
                  <a:srgbClr val="E1B899"/>
                </a:solidFill>
                <a:highlight>
                  <a:srgbClr val="800000"/>
                </a:highlight>
              </a:rPr>
              <a:t>Market Conditions</a:t>
            </a:r>
            <a:r>
              <a:rPr lang="en-US" sz="2400" dirty="0">
                <a:solidFill>
                  <a:srgbClr val="E1B899"/>
                </a:solidFill>
                <a:highlight>
                  <a:srgbClr val="800000"/>
                </a:highlight>
              </a:rPr>
              <a:t>: Explain how users can gauge the current market sentiment—whether bullish, bearish, or stable—and decide accordingly.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01732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598FD-7575-F763-9EDA-A935923AC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00625"/>
            <a:ext cx="3932237" cy="1140913"/>
          </a:xfrm>
        </p:spPr>
        <p:txBody>
          <a:bodyPr/>
          <a:lstStyle/>
          <a:p>
            <a:r>
              <a:rPr lang="en-US" dirty="0">
                <a:solidFill>
                  <a:srgbClr val="801620"/>
                </a:solidFill>
                <a:highlight>
                  <a:srgbClr val="DBB599"/>
                </a:highlight>
                <a:ea typeface="+mj-lt"/>
                <a:cs typeface="+mj-lt"/>
              </a:rPr>
              <a:t> Future Relevance</a:t>
            </a:r>
            <a:endParaRPr lang="en-US" dirty="0">
              <a:solidFill>
                <a:srgbClr val="801620"/>
              </a:solidFill>
              <a:highlight>
                <a:srgbClr val="DBB599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9098A-B836-2735-3E75-69623826BE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75946"/>
            <a:ext cx="6172200" cy="586526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endParaRPr lang="en-US" dirty="0">
              <a:solidFill>
                <a:srgbClr val="E1B899"/>
              </a:solidFill>
              <a:highlight>
                <a:srgbClr val="800000"/>
              </a:highlight>
              <a:ea typeface="+mn-lt"/>
              <a:cs typeface="+mn-lt"/>
            </a:endParaRPr>
          </a:p>
          <a:p>
            <a:r>
              <a:rPr lang="en-US" b="1" dirty="0">
                <a:solidFill>
                  <a:srgbClr val="E1B899"/>
                </a:solidFill>
                <a:highlight>
                  <a:srgbClr val="800000"/>
                </a:highlight>
                <a:ea typeface="+mn-lt"/>
                <a:cs typeface="+mn-lt"/>
              </a:rPr>
              <a:t>Future Relevance</a:t>
            </a:r>
            <a:r>
              <a:rPr lang="en-US" dirty="0">
                <a:solidFill>
                  <a:srgbClr val="E1B899"/>
                </a:solidFill>
                <a:highlight>
                  <a:srgbClr val="800000"/>
                </a:highlight>
                <a:ea typeface="+mn-lt"/>
                <a:cs typeface="+mn-lt"/>
              </a:rPr>
              <a:t>:</a:t>
            </a:r>
            <a:endParaRPr lang="en-US">
              <a:solidFill>
                <a:srgbClr val="E1B899"/>
              </a:solidFill>
              <a:highlight>
                <a:srgbClr val="800000"/>
              </a:highlight>
            </a:endParaRPr>
          </a:p>
          <a:p>
            <a:r>
              <a:rPr lang="en-US" b="1" dirty="0">
                <a:solidFill>
                  <a:srgbClr val="E1B899"/>
                </a:solidFill>
                <a:highlight>
                  <a:srgbClr val="800000"/>
                </a:highlight>
                <a:ea typeface="+mn-lt"/>
                <a:cs typeface="+mn-lt"/>
              </a:rPr>
              <a:t>Predictive Insights</a:t>
            </a:r>
            <a:r>
              <a:rPr lang="en-US" dirty="0">
                <a:solidFill>
                  <a:srgbClr val="E1B899"/>
                </a:solidFill>
                <a:highlight>
                  <a:srgbClr val="800000"/>
                </a:highlight>
                <a:ea typeface="+mn-lt"/>
                <a:cs typeface="+mn-lt"/>
              </a:rPr>
              <a:t>: By using historical and current data trends, users can anticipate future price movements or market changes.</a:t>
            </a:r>
            <a:endParaRPr lang="en-US">
              <a:solidFill>
                <a:srgbClr val="E1B899"/>
              </a:solidFill>
              <a:highlight>
                <a:srgbClr val="800000"/>
              </a:highlight>
            </a:endParaRPr>
          </a:p>
          <a:p>
            <a:r>
              <a:rPr lang="en-US" b="1" dirty="0">
                <a:solidFill>
                  <a:srgbClr val="E1B899"/>
                </a:solidFill>
                <a:highlight>
                  <a:srgbClr val="800000"/>
                </a:highlight>
                <a:ea typeface="+mn-lt"/>
                <a:cs typeface="+mn-lt"/>
              </a:rPr>
              <a:t>Investment Strategy</a:t>
            </a:r>
            <a:r>
              <a:rPr lang="en-US" dirty="0">
                <a:solidFill>
                  <a:srgbClr val="E1B899"/>
                </a:solidFill>
                <a:highlight>
                  <a:srgbClr val="800000"/>
                </a:highlight>
                <a:ea typeface="+mn-lt"/>
                <a:cs typeface="+mn-lt"/>
              </a:rPr>
              <a:t>: Provide examples of how predictive trends can guide future investments, helping users to plan entry and exit points more strategically.</a:t>
            </a:r>
            <a:endParaRPr lang="en-US" dirty="0">
              <a:solidFill>
                <a:srgbClr val="E1B899"/>
              </a:solidFill>
              <a:highlight>
                <a:srgbClr val="800000"/>
              </a:highlight>
            </a:endParaRP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516370-7C15-0E3C-B712-69C1E48ED7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4323067"/>
          </a:xfrm>
        </p:spPr>
        <p:txBody>
          <a:bodyPr/>
          <a:lstStyle/>
          <a:p>
            <a:endParaRPr lang="en-US"/>
          </a:p>
        </p:txBody>
      </p:sp>
      <p:pic>
        <p:nvPicPr>
          <p:cNvPr id="8" name="Picture 7" descr="A gold dollar bill in a circle&#10;&#10;Description automatically generated">
            <a:extLst>
              <a:ext uri="{FF2B5EF4-FFF2-40B4-BE49-F238E27FC236}">
                <a16:creationId xmlns:a16="http://schemas.microsoft.com/office/drawing/2014/main" id="{A078E7F7-751A-845C-E370-40030D0EC0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764" y="2060271"/>
            <a:ext cx="3937870" cy="4317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211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016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gold coins&#10;&#10;Description automatically generated">
            <a:extLst>
              <a:ext uri="{FF2B5EF4-FFF2-40B4-BE49-F238E27FC236}">
                <a16:creationId xmlns:a16="http://schemas.microsoft.com/office/drawing/2014/main" id="{CE36D896-8C66-C8A2-4113-746521C28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4" y="499736"/>
            <a:ext cx="11083634" cy="583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865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016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04EE63-3B6C-8819-5253-9A345DD68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124" y="515495"/>
            <a:ext cx="10563615" cy="5879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711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6ECDE-5CC7-A0BF-E315-11EE00830BF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457200"/>
            <a:ext cx="3932238" cy="1416050"/>
          </a:xfrm>
        </p:spPr>
        <p:txBody>
          <a:bodyPr/>
          <a:lstStyle/>
          <a:p>
            <a:endParaRPr lang="en-US" sz="3600" b="1" dirty="0">
              <a:solidFill>
                <a:srgbClr val="801620"/>
              </a:solidFill>
              <a:highlight>
                <a:srgbClr val="E3B99A"/>
              </a:highlight>
            </a:endParaRPr>
          </a:p>
          <a:p>
            <a:pPr marL="285750" indent="-285750">
              <a:buFont typeface="Arial"/>
              <a:buChar char="•"/>
            </a:pPr>
            <a:endParaRPr lang="en-US"/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DDD61-2106-970D-215B-467AD7F1892E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19800" y="455613"/>
            <a:ext cx="6172200" cy="5889625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solidFill>
                <a:srgbClr val="E3B99A"/>
              </a:solidFill>
              <a:highlight>
                <a:srgbClr val="800000"/>
              </a:highlight>
            </a:endParaRPr>
          </a:p>
          <a:p>
            <a:pPr lvl="1"/>
            <a:endParaRPr lang="en-US" dirty="0">
              <a:solidFill>
                <a:srgbClr val="E3B99A"/>
              </a:solidFill>
              <a:highlight>
                <a:srgbClr val="800000"/>
              </a:highlight>
              <a:ea typeface="+mn-lt"/>
              <a:cs typeface="+mn-lt"/>
            </a:endParaRPr>
          </a:p>
          <a:p>
            <a:pPr lvl="1"/>
            <a:endParaRPr lang="en-US" dirty="0">
              <a:solidFill>
                <a:srgbClr val="E3B99A"/>
              </a:solidFill>
              <a:highlight>
                <a:srgbClr val="800000"/>
              </a:highlight>
            </a:endParaRP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2D9FC-139F-D19C-211E-6A617CC4F2D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3932238" cy="433070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742950" lvl="1" indent="-285750">
              <a:buFont typeface="Arial"/>
              <a:buChar char="•"/>
            </a:pPr>
            <a:endParaRPr lang="en-US" sz="1500" dirty="0"/>
          </a:p>
          <a:p>
            <a:pPr marL="742950" lvl="1" indent="-285750">
              <a:buFont typeface="Arial"/>
              <a:buChar char="•"/>
            </a:pPr>
            <a:endParaRPr lang="en-US" sz="2000" dirty="0">
              <a:solidFill>
                <a:srgbClr val="E3B99A"/>
              </a:solidFill>
              <a:highlight>
                <a:srgbClr val="800000"/>
              </a:highligh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7F90F9-CE07-DCDE-9F27-EDF91E1B6131}"/>
              </a:ext>
            </a:extLst>
          </p:cNvPr>
          <p:cNvSpPr txBox="1"/>
          <p:nvPr/>
        </p:nvSpPr>
        <p:spPr>
          <a:xfrm>
            <a:off x="588038" y="138690"/>
            <a:ext cx="434026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 dirty="0">
                <a:solidFill>
                  <a:srgbClr val="801620"/>
                </a:solidFill>
                <a:highlight>
                  <a:srgbClr val="E3B99A"/>
                </a:highlight>
                <a:latin typeface="Aptos Display"/>
              </a:rPr>
              <a:t>About the Dataset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D36B3F-38ED-DEE3-F8DA-5778A96726E2}"/>
              </a:ext>
            </a:extLst>
          </p:cNvPr>
          <p:cNvSpPr txBox="1"/>
          <p:nvPr/>
        </p:nvSpPr>
        <p:spPr>
          <a:xfrm>
            <a:off x="591850" y="1103756"/>
            <a:ext cx="10874898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Columns and Their Importance: </a:t>
            </a:r>
            <a:endParaRPr lang="en-US">
              <a:solidFill>
                <a:srgbClr val="E3B99A"/>
              </a:solidFill>
              <a:highlight>
                <a:srgbClr val="800000"/>
              </a:highlight>
            </a:endParaRPr>
          </a:p>
          <a:p>
            <a:endParaRPr lang="en-US" dirty="0">
              <a:solidFill>
                <a:srgbClr val="E3B99A"/>
              </a:solidFill>
              <a:highlight>
                <a:srgbClr val="800000"/>
              </a:highlight>
              <a:ea typeface="+mn-lt"/>
              <a:cs typeface="+mn-lt"/>
            </a:endParaRPr>
          </a:p>
          <a:p>
            <a:r>
              <a:rPr lang="en-US" b="1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Name</a:t>
            </a:r>
            <a:r>
              <a:rPr lang="en-US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: Identifies each cryptocurrency, which is crucial for asset-specific analysis. </a:t>
            </a:r>
            <a:endParaRPr lang="en-US">
              <a:solidFill>
                <a:srgbClr val="E3B99A"/>
              </a:solidFill>
              <a:highlight>
                <a:srgbClr val="800000"/>
              </a:highlight>
            </a:endParaRPr>
          </a:p>
          <a:p>
            <a:r>
              <a:rPr lang="en-US" b="1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Date:</a:t>
            </a:r>
            <a:r>
              <a:rPr lang="en-US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 Tracks daily performance, enabling trend analysis over time. </a:t>
            </a:r>
            <a:endParaRPr lang="en-US" dirty="0">
              <a:solidFill>
                <a:srgbClr val="E3B99A"/>
              </a:solidFill>
              <a:highlight>
                <a:srgbClr val="800000"/>
              </a:highlight>
            </a:endParaRPr>
          </a:p>
          <a:p>
            <a:r>
              <a:rPr lang="en-US" b="1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Open, Close, High, Low</a:t>
            </a:r>
            <a:r>
              <a:rPr lang="en-US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: Shows daily price range, critical for understanding volatility and calculating price changes. </a:t>
            </a:r>
            <a:endParaRPr lang="en-US" dirty="0">
              <a:solidFill>
                <a:srgbClr val="E3B99A"/>
              </a:solidFill>
              <a:highlight>
                <a:srgbClr val="800000"/>
              </a:highlight>
            </a:endParaRPr>
          </a:p>
          <a:p>
            <a:r>
              <a:rPr lang="en-US" b="1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Volume:</a:t>
            </a:r>
            <a:r>
              <a:rPr lang="en-US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 Reflects the trading activity level, indicating how many units were bought/sold, which can be an indicator of market interest and liquidity. </a:t>
            </a:r>
            <a:endParaRPr lang="en-US" dirty="0">
              <a:solidFill>
                <a:srgbClr val="E3B99A"/>
              </a:solidFill>
              <a:highlight>
                <a:srgbClr val="800000"/>
              </a:highlight>
            </a:endParaRPr>
          </a:p>
          <a:p>
            <a:r>
              <a:rPr lang="en-US" b="1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Market Cap:</a:t>
            </a:r>
            <a:r>
              <a:rPr lang="en-US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 Represents the total market value of each cryptocurrency, often seen as a measure of the asset's overall market size and stability.</a:t>
            </a:r>
          </a:p>
          <a:p>
            <a:endParaRPr lang="en-US" dirty="0">
              <a:solidFill>
                <a:srgbClr val="E3B99A"/>
              </a:solidFill>
              <a:highlight>
                <a:srgbClr val="800000"/>
              </a:highlight>
              <a:ea typeface="+mn-lt"/>
              <a:cs typeface="+mn-lt"/>
            </a:endParaRPr>
          </a:p>
          <a:p>
            <a:r>
              <a:rPr lang="en-US" b="1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Data Source and Processing: </a:t>
            </a:r>
            <a:endParaRPr lang="en-US" b="1" dirty="0"/>
          </a:p>
          <a:p>
            <a:r>
              <a:rPr lang="en-US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Specify where the data was obtained (e.g., financial data providers, cryptocurrency exchanges). </a:t>
            </a:r>
            <a:endParaRPr lang="en-US" dirty="0"/>
          </a:p>
          <a:p>
            <a:r>
              <a:rPr lang="en-US" dirty="0">
                <a:solidFill>
                  <a:srgbClr val="E3B99A"/>
                </a:solidFill>
                <a:highlight>
                  <a:srgbClr val="800000"/>
                </a:highlight>
                <a:ea typeface="+mn-lt"/>
                <a:cs typeface="+mn-lt"/>
              </a:rPr>
              <a:t>Mention any preprocessing done, like handling missing values or converting date formats.</a:t>
            </a:r>
            <a:endParaRPr lang="en-US" dirty="0"/>
          </a:p>
          <a:p>
            <a:endParaRPr lang="en-US" dirty="0">
              <a:solidFill>
                <a:srgbClr val="E3B99A"/>
              </a:solidFill>
              <a:highlight>
                <a:srgbClr val="8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55738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CRYPTOCURRENCY</vt:lpstr>
      <vt:lpstr>Introduction </vt:lpstr>
      <vt:lpstr>Why Cryptocurrency?</vt:lpstr>
      <vt:lpstr>PAST Relevance </vt:lpstr>
      <vt:lpstr>PRESENT Relevance</vt:lpstr>
      <vt:lpstr> Future Relevance</vt:lpstr>
      <vt:lpstr>PowerPoint Presentation</vt:lpstr>
      <vt:lpstr>PowerPoint Presentation</vt:lpstr>
      <vt:lpstr>  </vt:lpstr>
      <vt:lpstr>Insights and Recommendations</vt:lpstr>
      <vt:lpstr>Conclusion</vt:lpstr>
      <vt:lpstr>Power BI Report   - Page1</vt:lpstr>
      <vt:lpstr>Power BI Report - Page2</vt:lpstr>
      <vt:lpstr>Power BI Report - Page3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493</cp:revision>
  <dcterms:created xsi:type="dcterms:W3CDTF">2024-11-09T06:28:55Z</dcterms:created>
  <dcterms:modified xsi:type="dcterms:W3CDTF">2024-11-11T04:33:38Z</dcterms:modified>
</cp:coreProperties>
</file>

<file path=docProps/thumbnail.jpeg>
</file>